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82" r:id="rId5"/>
    <p:sldId id="283" r:id="rId6"/>
    <p:sldId id="279" r:id="rId7"/>
    <p:sldId id="289" r:id="rId8"/>
    <p:sldId id="306" r:id="rId9"/>
    <p:sldId id="266" r:id="rId10"/>
    <p:sldId id="287" r:id="rId11"/>
    <p:sldId id="288" r:id="rId12"/>
    <p:sldId id="292" r:id="rId13"/>
    <p:sldId id="295" r:id="rId14"/>
    <p:sldId id="294" r:id="rId15"/>
    <p:sldId id="293" r:id="rId16"/>
    <p:sldId id="296" r:id="rId17"/>
    <p:sldId id="297" r:id="rId18"/>
    <p:sldId id="298" r:id="rId19"/>
    <p:sldId id="299" r:id="rId20"/>
    <p:sldId id="302" r:id="rId21"/>
    <p:sldId id="303" r:id="rId22"/>
    <p:sldId id="305" r:id="rId23"/>
    <p:sldId id="307" r:id="rId24"/>
    <p:sldId id="304" r:id="rId25"/>
  </p:sldIdLst>
  <p:sldSz cx="12188825" cy="6858000"/>
  <p:notesSz cx="7077075" cy="9363075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5094EB-6C59-491D-B69A-9D64B9775D8E}">
          <p14:sldIdLst>
            <p14:sldId id="256"/>
            <p14:sldId id="257"/>
            <p14:sldId id="282"/>
            <p14:sldId id="283"/>
            <p14:sldId id="279"/>
            <p14:sldId id="289"/>
          </p14:sldIdLst>
        </p14:section>
        <p14:section name="Untitled Section" id="{1D52562E-113C-4BE2-B34C-9F79782C738C}">
          <p14:sldIdLst>
            <p14:sldId id="306"/>
            <p14:sldId id="266"/>
            <p14:sldId id="287"/>
            <p14:sldId id="288"/>
            <p14:sldId id="292"/>
            <p14:sldId id="295"/>
            <p14:sldId id="294"/>
            <p14:sldId id="293"/>
            <p14:sldId id="296"/>
            <p14:sldId id="297"/>
            <p14:sldId id="298"/>
            <p14:sldId id="299"/>
            <p14:sldId id="302"/>
            <p14:sldId id="303"/>
            <p14:sldId id="305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750" autoAdjust="0"/>
  </p:normalViewPr>
  <p:slideViewPr>
    <p:cSldViewPr>
      <p:cViewPr varScale="1">
        <p:scale>
          <a:sx n="62" d="100"/>
          <a:sy n="62" d="100"/>
        </p:scale>
        <p:origin x="716" y="4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289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0" d="100"/>
          <a:sy n="70" d="100"/>
        </p:scale>
        <p:origin x="2240" y="-5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10/23/2019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10/23/2019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Work (POW)</a:t>
            </a:r>
          </a:p>
          <a:p>
            <a:r>
              <a:rPr lang="en-US" dirty="0"/>
              <a:t>The network has a standing problem that each node tries to solve. The First node to solve a specific problem wins the right to append the block to the network. Given the cost to implement this model there is a bounty placed on solving the puzzle first.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Proof of Elapsed Time (</a:t>
            </a:r>
            <a:r>
              <a:rPr lang="en-US" dirty="0" err="1"/>
              <a:t>PoET</a:t>
            </a:r>
            <a:r>
              <a:rPr lang="en-US" dirty="0"/>
              <a:t>)</a:t>
            </a:r>
          </a:p>
          <a:p>
            <a:r>
              <a:rPr lang="en-US" dirty="0"/>
              <a:t>First one to wake up wins. This method was developed by intel and is focused on scalability and speed. </a:t>
            </a:r>
          </a:p>
          <a:p>
            <a:endParaRPr lang="en-US" dirty="0"/>
          </a:p>
          <a:p>
            <a:r>
              <a:rPr lang="en-US" dirty="0"/>
              <a:t>Proof of Authority (</a:t>
            </a:r>
            <a:r>
              <a:rPr lang="en-US" dirty="0" err="1"/>
              <a:t>PoA</a:t>
            </a:r>
            <a:r>
              <a:rPr lang="en-US" dirty="0"/>
              <a:t>)</a:t>
            </a:r>
          </a:p>
          <a:p>
            <a:r>
              <a:rPr lang="en-US" dirty="0"/>
              <a:t>A set number of nodes in the network are used as validation nodes. If majority of the authorized nodes agree the block is deemed valid. If a validator node determines the blocks validity is different then the majority. That node looses standing.</a:t>
            </a:r>
          </a:p>
          <a:p>
            <a:endParaRPr lang="en-US" dirty="0"/>
          </a:p>
          <a:p>
            <a:r>
              <a:rPr lang="en-US" dirty="0"/>
              <a:t>Practical Byzantine Fault Tolerance (PBFT)</a:t>
            </a:r>
          </a:p>
          <a:p>
            <a:r>
              <a:rPr lang="en-US" dirty="0"/>
              <a:t>Nodes vote on the block validity, if 2 two thirds agree then it’s considered valid.</a:t>
            </a:r>
          </a:p>
          <a:p>
            <a:r>
              <a:rPr lang="en-US" dirty="0"/>
              <a:t>This model assumes that at anyone time nodes in the system are compromised. It’s considered lower in latency and still very secure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 of Work (POW)</a:t>
            </a:r>
          </a:p>
          <a:p>
            <a:r>
              <a:rPr lang="en-US" dirty="0"/>
              <a:t>The network has a standing problem that each node tries to solve. The First node to solve a specific problem wins the right to append the block to the network. Given the cost to implement this model there is a bounty placed on solving the puzzle first.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Proof of Elapsed Time (</a:t>
            </a:r>
            <a:r>
              <a:rPr lang="en-US" dirty="0" err="1"/>
              <a:t>PoET</a:t>
            </a:r>
            <a:r>
              <a:rPr lang="en-US" dirty="0"/>
              <a:t>)</a:t>
            </a:r>
          </a:p>
          <a:p>
            <a:r>
              <a:rPr lang="en-US" dirty="0"/>
              <a:t>First one to wake up wins. This method was developed by intel and is focused on scalability and speed. </a:t>
            </a:r>
          </a:p>
          <a:p>
            <a:endParaRPr lang="en-US" dirty="0"/>
          </a:p>
          <a:p>
            <a:r>
              <a:rPr lang="en-US" dirty="0"/>
              <a:t>Proof of Authority (</a:t>
            </a:r>
            <a:r>
              <a:rPr lang="en-US" dirty="0" err="1"/>
              <a:t>PoA</a:t>
            </a:r>
            <a:r>
              <a:rPr lang="en-US" dirty="0"/>
              <a:t>)</a:t>
            </a:r>
          </a:p>
          <a:p>
            <a:r>
              <a:rPr lang="en-US" dirty="0"/>
              <a:t>A set number of nodes in the network are used as validation nodes. If majority of the authorized nodes agree the block is deemed valid. If a validator node determines the blocks validity is different then the majority. That node looses standing.</a:t>
            </a:r>
          </a:p>
          <a:p>
            <a:endParaRPr lang="en-US" dirty="0"/>
          </a:p>
          <a:p>
            <a:r>
              <a:rPr lang="en-US" dirty="0"/>
              <a:t>Practical Byzantine Fault Tolerance (PBFT)</a:t>
            </a:r>
          </a:p>
          <a:p>
            <a:r>
              <a:rPr lang="en-US" dirty="0"/>
              <a:t>Nodes vote on the block validity, if 2 two thirds agree then it’s considered valid.</a:t>
            </a:r>
          </a:p>
          <a:p>
            <a:r>
              <a:rPr lang="en-US" dirty="0"/>
              <a:t>This model assumes that at anyone time nodes in the system are compromised. It’s considered lower in latency and still very secure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1404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1404461"/>
          </a:xfrm>
        </p:spPr>
        <p:txBody>
          <a:bodyPr/>
          <a:lstStyle/>
          <a:p>
            <a:r>
              <a:rPr lang="en-US" dirty="0"/>
              <a:t>In general, all blockchain systems are constrained by three main properties: (a) decentralization, (b) scalability and (c) security. This is referred to as the “trilemma” of elements that need to be balanced to ensure an optimum design is employed for its intended purpose.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1404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1404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r>
              <a:rPr lang="en-US" dirty="0"/>
              <a:t>For example, a participating manufacturing company would utilize a </a:t>
            </a:r>
            <a:r>
              <a:rPr lang="en-US" dirty="0" err="1"/>
              <a:t>DApp</a:t>
            </a:r>
            <a:r>
              <a:rPr lang="en-US" dirty="0"/>
              <a:t> to order, pay and monitor a shipment of raw material to a factory. </a:t>
            </a:r>
          </a:p>
          <a:p>
            <a:endParaRPr lang="en-US" dirty="0"/>
          </a:p>
          <a:p>
            <a:r>
              <a:rPr lang="en-US" dirty="0"/>
              <a:t>If the shipment was delayed, it would be detected by the RFID component of the system, which would relay the information to the </a:t>
            </a:r>
            <a:r>
              <a:rPr lang="en-US" dirty="0" err="1"/>
              <a:t>chaincode</a:t>
            </a:r>
            <a:r>
              <a:rPr lang="en-US" dirty="0"/>
              <a:t> and ultimately the </a:t>
            </a:r>
            <a:r>
              <a:rPr lang="en-US" dirty="0" err="1"/>
              <a:t>DApp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Using Artificial Intelligence, the </a:t>
            </a:r>
            <a:r>
              <a:rPr lang="en-US" dirty="0" err="1"/>
              <a:t>DApp</a:t>
            </a:r>
            <a:r>
              <a:rPr lang="en-US" dirty="0"/>
              <a:t> may determine the delay is out of acceptable limits for the factory and initiate an order on a commodity exchange for new material from another vendor. </a:t>
            </a:r>
          </a:p>
          <a:p>
            <a:endParaRPr lang="en-US" dirty="0"/>
          </a:p>
          <a:p>
            <a:r>
              <a:rPr lang="en-US" dirty="0"/>
              <a:t>The new supplier agrees to fulfill the order and the contract would be recorded in the blockchain. Once the new material is received and verified by the factory, the </a:t>
            </a:r>
            <a:r>
              <a:rPr lang="en-US" dirty="0" err="1"/>
              <a:t>DApp</a:t>
            </a:r>
            <a:r>
              <a:rPr lang="en-US" dirty="0"/>
              <a:t> then communicates this information to the </a:t>
            </a:r>
            <a:r>
              <a:rPr lang="en-US" dirty="0" err="1"/>
              <a:t>chaincode</a:t>
            </a:r>
            <a:r>
              <a:rPr lang="en-US" dirty="0"/>
              <a:t>, which releases payment to the supplier via the same blockchain network. In this case, numerous emails, telephone communications and intermediaries are replaced by a highly integrated network.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7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0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2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33551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5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6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b="1" dirty="0"/>
              <a:t>Centralized:</a:t>
            </a:r>
          </a:p>
          <a:p>
            <a:pPr lvl="1"/>
            <a:r>
              <a:rPr lang="en-US" dirty="0"/>
              <a:t>Faster – less consensus required, a singe system writes to the DB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Consistent – the system can be easily patched upgraded, uniformed configuration,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Efficient – less personnel required to support, less power, space, network equipment,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Cost – less hardware, software, personnel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Decentralized or P2P: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System reliability – one node goes out the system can still operate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Scale – to increase capacity more nodes can be added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Bandwidth – A single nodes doesn’t determine the capacity of the network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Harder to disrupt, </a:t>
            </a:r>
            <a:r>
              <a:rPr lang="en-US" dirty="0" err="1"/>
              <a:t>e.g</a:t>
            </a:r>
            <a:r>
              <a:rPr lang="en-US" dirty="0"/>
              <a:t>, DDoS, hack, etc. – a DDOS attack would have to target every node. A single compromised system can be identified and  ignored by the other nodes in the network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9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40D2E-0C1A-4418-8763-9BB732EB1D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BF13884F-698C-4153-AB67-9A0F214F106F}" type="datetimeFigureOut">
              <a:rPr lang="en-US"/>
              <a:t>10/23/2019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C101A9C7-C274-4F50-89C9-83BDB06EDB81}" type="datetime1">
              <a:rPr lang="en-US"/>
              <a:t>10/23/2019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5F4E5243-F52A-4D37-9694-EB26C6C31910}" type="datetime1">
              <a:rPr lang="en-US"/>
              <a:t>10/23/2019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3A77B6E1-634A-48DC-9E8B-D894023267EF}" type="datetime1">
              <a:rPr lang="en-US"/>
              <a:t>10/23/2019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475931"/>
            <a:ext cx="10363200" cy="724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447800"/>
            <a:ext cx="10363200" cy="47244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800" baseline="0"/>
            </a:lvl1pPr>
            <a:lvl2pPr marL="914400" indent="-228600">
              <a:buFont typeface="Wingdings" panose="05000000000000000000" pitchFamily="2" charset="2"/>
              <a:buChar char="Ø"/>
              <a:defRPr sz="2400"/>
            </a:lvl2pPr>
            <a:lvl3pPr marL="1371600" indent="-182880">
              <a:buFont typeface="Wingdings" panose="05000000000000000000" pitchFamily="2" charset="2"/>
              <a:buChar char="v"/>
              <a:defRPr sz="2000"/>
            </a:lvl3pPr>
            <a:lvl4pPr marL="1645920">
              <a:defRPr/>
            </a:lvl4pPr>
            <a:lvl5pPr marL="201168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35B5-DFBF-4B7A-8DA4-281D9B9C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335F5-422D-4312-A0E8-9FBB400FB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E7942-5B1B-4E74-B3CD-25BF9B0AB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C101A9C7-C274-4F50-89C9-83BDB06EDB81}" type="datetime1">
              <a:rPr lang="en-US"/>
              <a:t>10/23/2019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rPr lang="en-US"/>
              <a:t>10/23/2019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rPr lang="en-US"/>
              <a:t>10/23/2019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609600"/>
            <a:ext cx="9922739" cy="648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19C34-72FD-4820-BA57-8AFB4D52A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0412" y="1600200"/>
            <a:ext cx="9922739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3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/>
          <a:lstStyle/>
          <a:p>
            <a:fld id="{5CB67DBB-F8DB-48F4-997A-49FAD7ECC765}" type="datetime1">
              <a:rPr lang="en-US"/>
              <a:t>10/23/2019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4" y="630236"/>
            <a:ext cx="9906000" cy="724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752601"/>
            <a:ext cx="9906000" cy="446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63" r:id="rId4"/>
    <p:sldLayoutId id="2147483675" r:id="rId5"/>
    <p:sldLayoutId id="2147483676" r:id="rId6"/>
    <p:sldLayoutId id="2147483667" r:id="rId7"/>
    <p:sldLayoutId id="2147483679" r:id="rId8"/>
    <p:sldLayoutId id="2147483668" r:id="rId9"/>
    <p:sldLayoutId id="2147483674" r:id="rId10"/>
    <p:sldLayoutId id="2147483670" r:id="rId11"/>
    <p:sldLayoutId id="2147483677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Wingdings" panose="05000000000000000000" pitchFamily="2" charset="2"/>
        <a:buChar char="v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Wingdings" panose="05000000000000000000" pitchFamily="2" charset="2"/>
        <a:buChar char="v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v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Cvetko@tekasc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2412" y="2362200"/>
            <a:ext cx="9144000" cy="1219200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Understanding and Testing Blockchain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Constantia" pitchFamily="18" charset="0"/>
              </a:rPr>
              <a:t>John Cvetko </a:t>
            </a:r>
            <a:br>
              <a:rPr lang="en-US" sz="2400" dirty="0">
                <a:latin typeface="Constantia" pitchFamily="18" charset="0"/>
              </a:rPr>
            </a:br>
            <a:r>
              <a:rPr lang="en-US" sz="2400" dirty="0">
                <a:latin typeface="Constantia" pitchFamily="18" charset="0"/>
              </a:rPr>
              <a:t>10.15.2019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0153" y="921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0362465" y="398350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341632"/>
            <a:ext cx="9144000" cy="822296"/>
          </a:xfrm>
        </p:spPr>
        <p:txBody>
          <a:bodyPr/>
          <a:lstStyle/>
          <a:p>
            <a:r>
              <a:rPr lang="en-US" dirty="0"/>
              <a:t>Consensus Protocols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2100"/>
            <a:ext cx="8839200" cy="3733800"/>
          </a:xfrm>
        </p:spPr>
        <p:txBody>
          <a:bodyPr>
            <a:normAutofit/>
          </a:bodyPr>
          <a:lstStyle/>
          <a:p>
            <a:r>
              <a:rPr lang="en-US" dirty="0"/>
              <a:t>Consensus protocols are key to blockchain technology</a:t>
            </a:r>
          </a:p>
          <a:p>
            <a:pPr lvl="1"/>
            <a:r>
              <a:rPr lang="en-US" dirty="0"/>
              <a:t>Their primary purpose is to determine potential bad actors in the network, i.e., to establish and maintain trust in the network </a:t>
            </a:r>
          </a:p>
          <a:p>
            <a:pPr lvl="1"/>
            <a:r>
              <a:rPr lang="en-US" dirty="0"/>
              <a:t>Consensus protocols dictate how the network nodes validate the blocks to be appended to the chain</a:t>
            </a:r>
          </a:p>
          <a:p>
            <a:pPr lvl="1"/>
            <a:r>
              <a:rPr lang="en-US" dirty="0"/>
              <a:t>There are a dozen or so models that each focus on a different  deployment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695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661" y="311484"/>
            <a:ext cx="9144000" cy="822296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Consensus Protocols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86" y="1447800"/>
            <a:ext cx="10210801" cy="4648200"/>
          </a:xfrm>
        </p:spPr>
        <p:txBody>
          <a:bodyPr>
            <a:normAutofit/>
          </a:bodyPr>
          <a:lstStyle/>
          <a:p>
            <a:r>
              <a:rPr lang="en-US" dirty="0"/>
              <a:t>Few of the models</a:t>
            </a:r>
          </a:p>
          <a:p>
            <a:pPr lvl="1"/>
            <a:r>
              <a:rPr lang="en-US" dirty="0"/>
              <a:t>Proof of Work (POW)</a:t>
            </a:r>
          </a:p>
          <a:p>
            <a:pPr lvl="2"/>
            <a:r>
              <a:rPr lang="en-US" dirty="0"/>
              <a:t>First node to solve a specific problem wins. </a:t>
            </a:r>
          </a:p>
          <a:p>
            <a:pPr lvl="1"/>
            <a:r>
              <a:rPr lang="en-US" dirty="0"/>
              <a:t> Proof of Elapsed Time (</a:t>
            </a:r>
            <a:r>
              <a:rPr lang="en-US" dirty="0" err="1"/>
              <a:t>PoET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First one to wake up wins - considered a “lottery” scheme</a:t>
            </a:r>
          </a:p>
          <a:p>
            <a:pPr lvl="1"/>
            <a:r>
              <a:rPr lang="en-US" dirty="0"/>
              <a:t> Proof of Authority (</a:t>
            </a:r>
            <a:r>
              <a:rPr lang="en-US" dirty="0" err="1"/>
              <a:t>PoA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Requires a majority of “authorized” nodes to agree on the block validity</a:t>
            </a:r>
          </a:p>
          <a:p>
            <a:pPr lvl="1"/>
            <a:r>
              <a:rPr lang="en-US" dirty="0"/>
              <a:t>Practical Byzantine Fault Tolerance (PBFT)</a:t>
            </a:r>
          </a:p>
          <a:p>
            <a:pPr lvl="2"/>
            <a:r>
              <a:rPr lang="en-US" dirty="0"/>
              <a:t>Nodes vote on the block validity, if two thirds agree then it’s considered valid.</a:t>
            </a:r>
          </a:p>
        </p:txBody>
      </p:sp>
    </p:spTree>
    <p:extLst>
      <p:ext uri="{BB962C8B-B14F-4D97-AF65-F5344CB8AC3E}">
        <p14:creationId xmlns:p14="http://schemas.microsoft.com/office/powerpoint/2010/main" val="24448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Network 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295400"/>
            <a:ext cx="4419600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Public – </a:t>
            </a:r>
            <a:r>
              <a:rPr lang="en-US" dirty="0" err="1"/>
              <a:t>Permissionless</a:t>
            </a:r>
            <a:endParaRPr lang="en-US" dirty="0"/>
          </a:p>
          <a:p>
            <a:pPr lvl="1"/>
            <a:r>
              <a:rPr lang="en-US" dirty="0"/>
              <a:t>Cryptocurrencies are usually public</a:t>
            </a:r>
          </a:p>
          <a:p>
            <a:r>
              <a:rPr lang="en-US" dirty="0"/>
              <a:t>Private - Permissioned</a:t>
            </a:r>
          </a:p>
          <a:p>
            <a:pPr lvl="1"/>
            <a:r>
              <a:rPr lang="en-US" dirty="0"/>
              <a:t>A large bank may have a specific division that needs immutability of records</a:t>
            </a:r>
          </a:p>
          <a:p>
            <a:r>
              <a:rPr lang="en-US" dirty="0"/>
              <a:t>Hybrid - Permissioned</a:t>
            </a:r>
          </a:p>
          <a:p>
            <a:pPr lvl="1"/>
            <a:r>
              <a:rPr lang="en-US" dirty="0"/>
              <a:t>Internal is centralized and external is decentralized</a:t>
            </a:r>
          </a:p>
          <a:p>
            <a:pPr marL="1188720" lvl="2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6D4CF-E2B3-412E-89C0-53D3436A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2" y="1447800"/>
            <a:ext cx="7516843" cy="41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0489" y="256943"/>
            <a:ext cx="9144000" cy="822296"/>
          </a:xfrm>
        </p:spPr>
        <p:txBody>
          <a:bodyPr/>
          <a:lstStyle/>
          <a:p>
            <a:r>
              <a:rPr lang="en-US" dirty="0"/>
              <a:t>The “Trilemma”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570780"/>
            <a:ext cx="6425349" cy="4114800"/>
          </a:xfrm>
        </p:spPr>
        <p:txBody>
          <a:bodyPr>
            <a:normAutofit/>
          </a:bodyPr>
          <a:lstStyle/>
          <a:p>
            <a:r>
              <a:rPr lang="en-US" dirty="0"/>
              <a:t>Blockchain networks are constrained by three main properties: </a:t>
            </a:r>
          </a:p>
          <a:p>
            <a:pPr lvl="1"/>
            <a:r>
              <a:rPr lang="en-US" dirty="0"/>
              <a:t>Decentralization  - how many entities are used for consensus and hold a copy of the blockchain</a:t>
            </a:r>
          </a:p>
          <a:p>
            <a:pPr lvl="1"/>
            <a:r>
              <a:rPr lang="en-US" dirty="0"/>
              <a:t>Scalability - how many devices are in the network</a:t>
            </a:r>
          </a:p>
          <a:p>
            <a:pPr lvl="1"/>
            <a:r>
              <a:rPr lang="en-US" dirty="0"/>
              <a:t>Security – how much trust is to be provided by the technology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1D2DA47-DFC6-4EA5-8374-A9D538C83F31}"/>
              </a:ext>
            </a:extLst>
          </p:cNvPr>
          <p:cNvSpPr/>
          <p:nvPr/>
        </p:nvSpPr>
        <p:spPr>
          <a:xfrm>
            <a:off x="7466012" y="1752600"/>
            <a:ext cx="2743200" cy="3505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7C66A-39BE-4FFA-9B6D-FF7DA5A3795C}"/>
              </a:ext>
            </a:extLst>
          </p:cNvPr>
          <p:cNvSpPr txBox="1"/>
          <p:nvPr/>
        </p:nvSpPr>
        <p:spPr>
          <a:xfrm rot="17475556">
            <a:off x="6744605" y="3216634"/>
            <a:ext cx="24063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Decentralization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7BFDB-8863-4D90-83F4-99E9E7C0DD62}"/>
              </a:ext>
            </a:extLst>
          </p:cNvPr>
          <p:cNvSpPr txBox="1"/>
          <p:nvPr/>
        </p:nvSpPr>
        <p:spPr>
          <a:xfrm rot="4111876">
            <a:off x="8880354" y="3093337"/>
            <a:ext cx="155363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Scalability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10857-BF62-450D-8D8D-73EF97F9D50F}"/>
              </a:ext>
            </a:extLst>
          </p:cNvPr>
          <p:cNvSpPr txBox="1"/>
          <p:nvPr/>
        </p:nvSpPr>
        <p:spPr>
          <a:xfrm>
            <a:off x="8203464" y="5263896"/>
            <a:ext cx="12682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10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The “Trilemma” cont’d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11125200" cy="4648200"/>
          </a:xfrm>
        </p:spPr>
        <p:txBody>
          <a:bodyPr>
            <a:normAutofit/>
          </a:bodyPr>
          <a:lstStyle/>
          <a:p>
            <a:r>
              <a:rPr lang="en-US" dirty="0"/>
              <a:t>These properties are adjusted to meet specific network designs needs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Need for Speed – to increase transaction speed more centralization may be tolerated</a:t>
            </a:r>
          </a:p>
          <a:p>
            <a:pPr lvl="1"/>
            <a:r>
              <a:rPr lang="en-US" dirty="0"/>
              <a:t>Need for Scale – to achieve a very large scale:</a:t>
            </a:r>
          </a:p>
          <a:p>
            <a:pPr lvl="2"/>
            <a:r>
              <a:rPr lang="en-US" dirty="0"/>
              <a:t> more centralization can used and/or</a:t>
            </a:r>
          </a:p>
          <a:p>
            <a:pPr lvl="2"/>
            <a:r>
              <a:rPr lang="en-US" dirty="0"/>
              <a:t> security is offloaded to proprietary approaches or</a:t>
            </a:r>
          </a:p>
          <a:p>
            <a:pPr lvl="2"/>
            <a:r>
              <a:rPr lang="en-US" dirty="0"/>
              <a:t> trust may be shifted to entities by traditional means</a:t>
            </a:r>
          </a:p>
          <a:p>
            <a:pPr lvl="1"/>
            <a:r>
              <a:rPr lang="en-US" dirty="0"/>
              <a:t>Budget – to achieve cost reduction, nodes might be scaled back which also can affect security</a:t>
            </a:r>
          </a:p>
        </p:txBody>
      </p:sp>
    </p:spTree>
    <p:extLst>
      <p:ext uri="{BB962C8B-B14F-4D97-AF65-F5344CB8AC3E}">
        <p14:creationId xmlns:p14="http://schemas.microsoft.com/office/powerpoint/2010/main" val="464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Applications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8" y="1264022"/>
            <a:ext cx="6152452" cy="48454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Centralized – legacy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effectLst/>
              </a:rPr>
              <a:t>Oracles (connectors) can provide a method for legacy applications to quickly connect to the blockchain</a:t>
            </a:r>
          </a:p>
          <a:p>
            <a:pPr lvl="1"/>
            <a:r>
              <a:rPr lang="en-US" dirty="0">
                <a:effectLst/>
              </a:rPr>
              <a:t>Some vendors are embedding blockchain as part of key system modules, e.g., SAP’s Leonardo technologies</a:t>
            </a:r>
            <a:endParaRPr lang="en-US" dirty="0"/>
          </a:p>
          <a:p>
            <a:r>
              <a:rPr lang="en-US" dirty="0"/>
              <a:t>Decentralized Applications (</a:t>
            </a:r>
            <a:r>
              <a:rPr lang="en-US" dirty="0" err="1"/>
              <a:t>Dapps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ffectLst/>
              </a:rPr>
              <a:t>DApps can communicate with the underlying blockchain, e.g., </a:t>
            </a:r>
            <a:r>
              <a:rPr lang="en-US" dirty="0" err="1">
                <a:effectLst/>
              </a:rPr>
              <a:t>chaincode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They are also the bridge between external sensors or events to manage the state of network actors and contracts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6DCA4-D3EE-41BE-8CD0-EDB41638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82" y="1066800"/>
            <a:ext cx="5588793" cy="48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49432"/>
            <a:ext cx="10721404" cy="822296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Applications Based on Blockchain and </a:t>
            </a:r>
            <a:r>
              <a:rPr lang="en-US" dirty="0" err="1"/>
              <a:t>Dapps</a:t>
            </a: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11201400" cy="464820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Four Chinese entities - Xiamen, </a:t>
            </a:r>
            <a:r>
              <a:rPr lang="en-US" dirty="0" err="1">
                <a:effectLst/>
              </a:rPr>
              <a:t>Innov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Corelink</a:t>
            </a:r>
            <a:r>
              <a:rPr lang="en-US" dirty="0">
                <a:effectLst/>
              </a:rPr>
              <a:t>, and </a:t>
            </a:r>
            <a:r>
              <a:rPr lang="en-US" dirty="0" err="1">
                <a:effectLst/>
              </a:rPr>
              <a:t>VeChain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Integrating multiple stages of supply chains into a unified solution</a:t>
            </a:r>
          </a:p>
          <a:p>
            <a:pPr lvl="1"/>
            <a:r>
              <a:rPr lang="en-US" dirty="0">
                <a:effectLst/>
              </a:rPr>
              <a:t>Track physical assets and inventories in real-time </a:t>
            </a:r>
          </a:p>
          <a:p>
            <a:pPr lvl="1"/>
            <a:r>
              <a:rPr lang="en-US" dirty="0">
                <a:effectLst/>
              </a:rPr>
              <a:t> Integration of  </a:t>
            </a:r>
            <a:r>
              <a:rPr lang="en-US" dirty="0" err="1">
                <a:effectLst/>
              </a:rPr>
              <a:t>DApp</a:t>
            </a:r>
            <a:r>
              <a:rPr lang="en-US" dirty="0">
                <a:effectLst/>
              </a:rPr>
              <a:t>, blockchain, IoT (RFID), artificial intelligence and cloud technologies in the solution</a:t>
            </a:r>
          </a:p>
          <a:p>
            <a:r>
              <a:rPr lang="en-US" dirty="0">
                <a:effectLst/>
              </a:rPr>
              <a:t>Two consortiums - </a:t>
            </a:r>
            <a:r>
              <a:rPr lang="en-US" dirty="0" err="1">
                <a:effectLst/>
              </a:rPr>
              <a:t>Vakt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Komgo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Building a commodity exchange and settlement platform for oil companies, trading firms, banks and goods inspection companies. </a:t>
            </a:r>
          </a:p>
          <a:p>
            <a:pPr lvl="1"/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Vakt</a:t>
            </a:r>
            <a:r>
              <a:rPr lang="en-US" dirty="0">
                <a:effectLst/>
              </a:rPr>
              <a:t> will handle the contract and terms processing</a:t>
            </a:r>
          </a:p>
          <a:p>
            <a:pPr lvl="1"/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Komogo</a:t>
            </a:r>
            <a:r>
              <a:rPr lang="en-US" dirty="0">
                <a:effectLst/>
              </a:rPr>
              <a:t> will act as the financial settlement arm of the exchange.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49432"/>
            <a:ext cx="10721404" cy="822296"/>
          </a:xfrm>
        </p:spPr>
        <p:txBody>
          <a:bodyPr>
            <a:normAutofit/>
          </a:bodyPr>
          <a:lstStyle/>
          <a:p>
            <a:r>
              <a:rPr lang="en-US" dirty="0"/>
              <a:t>When does blockchain makes sense?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1" y="1371600"/>
            <a:ext cx="5786375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When to consider using blockchain</a:t>
            </a:r>
          </a:p>
          <a:p>
            <a:pPr lvl="1"/>
            <a:r>
              <a:rPr lang="en-US" dirty="0">
                <a:effectLst/>
              </a:rPr>
              <a:t>No single authority writes the data to the blockchain</a:t>
            </a:r>
          </a:p>
          <a:p>
            <a:pPr lvl="1"/>
            <a:r>
              <a:rPr lang="en-US" dirty="0">
                <a:effectLst/>
              </a:rPr>
              <a:t>Immutability of the data is necessary</a:t>
            </a:r>
          </a:p>
          <a:p>
            <a:pPr lvl="1"/>
            <a:r>
              <a:rPr lang="en-US" dirty="0">
                <a:effectLst/>
              </a:rPr>
              <a:t>A high degree of data security and redundancy is needed</a:t>
            </a:r>
          </a:p>
          <a:p>
            <a:pPr lvl="1"/>
            <a:r>
              <a:rPr lang="en-US" dirty="0">
                <a:effectLst/>
              </a:rPr>
              <a:t>All participants have the same incentives to participate</a:t>
            </a:r>
          </a:p>
          <a:p>
            <a:pPr lvl="1"/>
            <a:r>
              <a:rPr lang="en-US" dirty="0">
                <a:effectLst/>
              </a:rPr>
              <a:t>All participants require data transparency</a:t>
            </a:r>
          </a:p>
          <a:p>
            <a:pPr lvl="1"/>
            <a:r>
              <a:rPr lang="en-US" dirty="0">
                <a:effectLst/>
              </a:rPr>
              <a:t>The transaction speed is not a paramount concern</a:t>
            </a:r>
          </a:p>
          <a:p>
            <a:endParaRPr lang="en-US" dirty="0"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3FDF-3C8A-4468-889C-B031FA4B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600200"/>
            <a:ext cx="5786375" cy="41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781-36A7-4C7F-A2B7-BED8EAA3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589686"/>
            <a:ext cx="9922739" cy="648338"/>
          </a:xfrm>
        </p:spPr>
        <p:txBody>
          <a:bodyPr/>
          <a:lstStyle/>
          <a:p>
            <a:r>
              <a:rPr lang="en-US" dirty="0"/>
              <a:t>Is Blockchain Ready for Prime Time?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DFC546-92FE-4253-8461-1547B4B32A4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86000"/>
            <a:ext cx="5867400" cy="21336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20FB9E-C5B0-4DFF-9A37-2BF6B5E9D12D}"/>
              </a:ext>
            </a:extLst>
          </p:cNvPr>
          <p:cNvSpPr txBox="1">
            <a:spLocks/>
          </p:cNvSpPr>
          <p:nvPr/>
        </p:nvSpPr>
        <p:spPr>
          <a:xfrm>
            <a:off x="199453" y="1600200"/>
            <a:ext cx="5713358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Technology Adoption Lifecycle </a:t>
            </a:r>
            <a:r>
              <a:rPr lang="en-US" sz="2800" dirty="0">
                <a:effectLst/>
              </a:rPr>
              <a:t>five consumer phases</a:t>
            </a:r>
          </a:p>
          <a:p>
            <a:pPr lvl="1"/>
            <a:r>
              <a:rPr lang="en-US" sz="2400" dirty="0">
                <a:effectLst/>
              </a:rPr>
              <a:t>Currently – my assessment – blockchain is in the innovator stage</a:t>
            </a:r>
          </a:p>
          <a:p>
            <a:pPr lvl="2"/>
            <a:r>
              <a:rPr lang="en-US" sz="2400" dirty="0">
                <a:effectLst/>
              </a:rPr>
              <a:t>Innovators seek out novel technologies and are often in hypercompetitive markets</a:t>
            </a:r>
          </a:p>
          <a:p>
            <a:pPr lvl="2"/>
            <a:r>
              <a:rPr lang="en-US" sz="2400" dirty="0">
                <a:effectLst/>
              </a:rPr>
              <a:t>Standards are immature and risk is high</a:t>
            </a:r>
          </a:p>
          <a:p>
            <a:pPr lvl="2"/>
            <a:r>
              <a:rPr lang="en-US" sz="2400" dirty="0">
                <a:effectLst/>
              </a:rPr>
              <a:t>This phase is marked by initial demo’s, trials, limited deployments, whitepapers, lessons learned articles, etc.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E5B2C-A29A-4DF9-91E1-688618E2032B}"/>
              </a:ext>
            </a:extLst>
          </p:cNvPr>
          <p:cNvSpPr/>
          <p:nvPr/>
        </p:nvSpPr>
        <p:spPr>
          <a:xfrm>
            <a:off x="6856412" y="4419600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Crossing the Chasm [Geoffrey Moore]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0810" y="228600"/>
            <a:ext cx="10721404" cy="822296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Alignment to the Tech Adoption Lifecycle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11201400" cy="4648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Innovator Phase: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Testers:</a:t>
            </a:r>
          </a:p>
          <a:p>
            <a:pPr lvl="2"/>
            <a:r>
              <a:rPr lang="en-US" dirty="0">
                <a:effectLst/>
              </a:rPr>
              <a:t> Need to be able move across many domains and at a deep level </a:t>
            </a:r>
          </a:p>
          <a:p>
            <a:pPr lvl="2"/>
            <a:r>
              <a:rPr lang="en-US" dirty="0">
                <a:effectLst/>
              </a:rPr>
              <a:t> Need programming skills, have a sound understanding of system engineering</a:t>
            </a:r>
          </a:p>
          <a:p>
            <a:pPr lvl="2"/>
            <a:r>
              <a:rPr lang="en-US" dirty="0">
                <a:effectLst/>
              </a:rPr>
              <a:t>Opportunities - product manufacturers</a:t>
            </a:r>
          </a:p>
          <a:p>
            <a:pPr lvl="2"/>
            <a:r>
              <a:rPr lang="en-US" dirty="0">
                <a:effectLst/>
              </a:rPr>
              <a:t>Risk – no guarantee that technology will take off</a:t>
            </a:r>
          </a:p>
          <a:p>
            <a:pPr lvl="1"/>
            <a:r>
              <a:rPr lang="en-US" dirty="0">
                <a:effectLst/>
              </a:rPr>
              <a:t>Testing Considerations:</a:t>
            </a:r>
          </a:p>
          <a:p>
            <a:pPr lvl="2"/>
            <a:r>
              <a:rPr lang="en-US" dirty="0">
                <a:effectLst/>
              </a:rPr>
              <a:t>Everything is new, there is no playbook</a:t>
            </a:r>
          </a:p>
          <a:p>
            <a:pPr lvl="2"/>
            <a:r>
              <a:rPr lang="en-US" dirty="0">
                <a:effectLst/>
              </a:rPr>
              <a:t>Reliance on the fundamentals - PDCA</a:t>
            </a:r>
          </a:p>
          <a:p>
            <a:pPr lvl="1"/>
            <a:r>
              <a:rPr lang="en-US" dirty="0">
                <a:effectLst/>
              </a:rPr>
              <a:t>Tools:</a:t>
            </a:r>
          </a:p>
          <a:p>
            <a:pPr lvl="2"/>
            <a:r>
              <a:rPr lang="en-US" dirty="0">
                <a:effectLst/>
              </a:rPr>
              <a:t>Testing tools at this stage are usually “home-grown”, minimal and not deployed for commercial use.</a:t>
            </a:r>
          </a:p>
        </p:txBody>
      </p:sp>
    </p:spTree>
    <p:extLst>
      <p:ext uri="{BB962C8B-B14F-4D97-AF65-F5344CB8AC3E}">
        <p14:creationId xmlns:p14="http://schemas.microsoft.com/office/powerpoint/2010/main" val="2154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9012" y="587868"/>
            <a:ext cx="9220200" cy="724538"/>
          </a:xfrm>
        </p:spPr>
        <p:txBody>
          <a:bodyPr/>
          <a:lstStyle/>
          <a:p>
            <a:r>
              <a:rPr lang="fr-FR" dirty="0" err="1">
                <a:latin typeface="Constantia" panose="02030602050306030303" pitchFamily="18" charset="0"/>
              </a:rPr>
              <a:t>Overview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447800"/>
            <a:ext cx="99822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Background</a:t>
            </a:r>
          </a:p>
          <a:p>
            <a:r>
              <a:rPr lang="en-US" dirty="0">
                <a:latin typeface="Calibri" panose="020F0502020204030204" pitchFamily="34" charset="0"/>
              </a:rPr>
              <a:t>Blockchain Networks</a:t>
            </a:r>
          </a:p>
          <a:p>
            <a:r>
              <a:rPr lang="en-US" dirty="0">
                <a:latin typeface="Calibri" panose="020F0502020204030204" pitchFamily="34" charset="0"/>
              </a:rPr>
              <a:t>Consensus models</a:t>
            </a:r>
          </a:p>
          <a:p>
            <a:r>
              <a:rPr lang="en-US" dirty="0">
                <a:latin typeface="Calibri" panose="020F0502020204030204" pitchFamily="34" charset="0"/>
              </a:rPr>
              <a:t>Network types</a:t>
            </a:r>
          </a:p>
          <a:p>
            <a:r>
              <a:rPr lang="en-US" dirty="0">
                <a:latin typeface="Calibri" panose="020F0502020204030204" pitchFamily="34" charset="0"/>
              </a:rPr>
              <a:t>Applications </a:t>
            </a:r>
          </a:p>
          <a:p>
            <a:r>
              <a:rPr lang="en-US" dirty="0">
                <a:latin typeface="Calibri" panose="020F0502020204030204" pitchFamily="34" charset="0"/>
              </a:rPr>
              <a:t>When does it make sense?</a:t>
            </a:r>
          </a:p>
          <a:p>
            <a:r>
              <a:rPr lang="en-US" dirty="0">
                <a:latin typeface="Calibri" panose="020F0502020204030204" pitchFamily="34" charset="0"/>
              </a:rPr>
              <a:t>Technology and Testing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353787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0810" y="101248"/>
            <a:ext cx="10721404" cy="822296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Alignment to the Tech Adoption Lifecycle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11201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effectLst/>
              </a:rPr>
              <a:t>Early Adopter Phase: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Testers:</a:t>
            </a:r>
          </a:p>
          <a:p>
            <a:pPr lvl="2"/>
            <a:r>
              <a:rPr lang="en-US" dirty="0">
                <a:effectLst/>
              </a:rPr>
              <a:t> Segment specialization begins to occur </a:t>
            </a:r>
          </a:p>
          <a:p>
            <a:pPr lvl="2"/>
            <a:r>
              <a:rPr lang="en-US" dirty="0">
                <a:effectLst/>
              </a:rPr>
              <a:t> Need a broad and deep understanding of the segment</a:t>
            </a:r>
          </a:p>
          <a:p>
            <a:pPr lvl="2"/>
            <a:r>
              <a:rPr lang="en-US" dirty="0">
                <a:effectLst/>
              </a:rPr>
              <a:t>Opportunities - product manufacturers and large integrators </a:t>
            </a:r>
          </a:p>
          <a:p>
            <a:pPr lvl="2"/>
            <a:r>
              <a:rPr lang="en-US" dirty="0">
                <a:effectLst/>
              </a:rPr>
              <a:t>Risk is reduced as real, cost effective existence proofs are made widely available</a:t>
            </a:r>
          </a:p>
          <a:p>
            <a:pPr lvl="1"/>
            <a:r>
              <a:rPr lang="en-US" dirty="0">
                <a:effectLst/>
              </a:rPr>
              <a:t>Testing Considerations: </a:t>
            </a:r>
          </a:p>
          <a:p>
            <a:pPr lvl="2"/>
            <a:r>
              <a:rPr lang="en-US" dirty="0">
                <a:effectLst/>
              </a:rPr>
              <a:t>Basic published standards will be available</a:t>
            </a:r>
          </a:p>
          <a:p>
            <a:pPr lvl="2"/>
            <a:r>
              <a:rPr lang="en-US" dirty="0">
                <a:effectLst/>
              </a:rPr>
              <a:t>Formal system testing will be a joint effort in consortium or multiagency testbeds – high deg of coordination. </a:t>
            </a:r>
          </a:p>
          <a:p>
            <a:pPr lvl="2"/>
            <a:r>
              <a:rPr lang="en-US" dirty="0">
                <a:effectLst/>
              </a:rPr>
              <a:t>Could see walled off systems</a:t>
            </a:r>
          </a:p>
          <a:p>
            <a:pPr lvl="2"/>
            <a:r>
              <a:rPr lang="en-US" dirty="0">
                <a:effectLst/>
              </a:rPr>
              <a:t>Deployments explore the trials and limits of the Trilemma – painful experiences</a:t>
            </a:r>
          </a:p>
          <a:p>
            <a:pPr lvl="1"/>
            <a:r>
              <a:rPr lang="en-US" dirty="0">
                <a:effectLst/>
              </a:rPr>
              <a:t>Tools:</a:t>
            </a:r>
          </a:p>
          <a:p>
            <a:pPr lvl="2"/>
            <a:r>
              <a:rPr lang="en-US" dirty="0">
                <a:effectLst/>
              </a:rPr>
              <a:t>Auditing tools will be the first standard tools to emerge</a:t>
            </a:r>
          </a:p>
          <a:p>
            <a:pPr lvl="2"/>
            <a:r>
              <a:rPr lang="en-US" dirty="0">
                <a:effectLst/>
              </a:rPr>
              <a:t>Vendors will provide a standard set of basic monitoring tools with their products.</a:t>
            </a:r>
          </a:p>
        </p:txBody>
      </p:sp>
    </p:spTree>
    <p:extLst>
      <p:ext uri="{BB962C8B-B14F-4D97-AF65-F5344CB8AC3E}">
        <p14:creationId xmlns:p14="http://schemas.microsoft.com/office/powerpoint/2010/main" val="22735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49432"/>
            <a:ext cx="10721404" cy="822296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Alignment to the Tech Adoption Lifecycle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11201400" cy="4648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/>
              </a:rPr>
              <a:t>Early Majority Phase – chasm is crossed</a:t>
            </a:r>
            <a:r>
              <a:rPr lang="en-US" dirty="0">
                <a:effectLst/>
              </a:rPr>
              <a:t> </a:t>
            </a:r>
          </a:p>
          <a:p>
            <a:pPr lvl="1"/>
            <a:r>
              <a:rPr lang="en-US" dirty="0">
                <a:effectLst/>
              </a:rPr>
              <a:t>Testers:</a:t>
            </a:r>
          </a:p>
          <a:p>
            <a:pPr lvl="2"/>
            <a:r>
              <a:rPr lang="en-US" dirty="0">
                <a:effectLst/>
              </a:rPr>
              <a:t>Segment specialization is still dominate </a:t>
            </a:r>
          </a:p>
          <a:p>
            <a:pPr lvl="2"/>
            <a:r>
              <a:rPr lang="en-US" dirty="0">
                <a:effectLst/>
              </a:rPr>
              <a:t>Opportunities move down market to large, more conservative organizations</a:t>
            </a:r>
          </a:p>
          <a:p>
            <a:pPr lvl="2"/>
            <a:r>
              <a:rPr lang="en-US" dirty="0">
                <a:effectLst/>
              </a:rPr>
              <a:t>Risks are greatly reduced</a:t>
            </a:r>
          </a:p>
          <a:p>
            <a:pPr lvl="1"/>
            <a:r>
              <a:rPr lang="en-US" dirty="0">
                <a:effectLst/>
              </a:rPr>
              <a:t>Testing Considerations:</a:t>
            </a:r>
          </a:p>
          <a:p>
            <a:pPr lvl="2"/>
            <a:r>
              <a:rPr lang="en-US" dirty="0">
                <a:effectLst/>
              </a:rPr>
              <a:t>Trilemma best practices will emerge</a:t>
            </a:r>
          </a:p>
          <a:p>
            <a:pPr lvl="2"/>
            <a:r>
              <a:rPr lang="en-US" dirty="0">
                <a:effectLst/>
              </a:rPr>
              <a:t>External blockchain will be more deeply integrated with internal systems</a:t>
            </a:r>
          </a:p>
          <a:p>
            <a:pPr lvl="1"/>
            <a:r>
              <a:rPr lang="en-US" dirty="0">
                <a:effectLst/>
              </a:rPr>
              <a:t>Tools:</a:t>
            </a:r>
          </a:p>
          <a:p>
            <a:pPr lvl="2"/>
            <a:r>
              <a:rPr lang="en-US" dirty="0">
                <a:effectLst/>
              </a:rPr>
              <a:t>Independent tool providers and opensource testing frameworks will emerge</a:t>
            </a:r>
          </a:p>
          <a:p>
            <a:pPr lvl="2"/>
            <a:r>
              <a:rPr lang="en-US" dirty="0">
                <a:effectLst/>
              </a:rPr>
              <a:t>Auditing tools will be part of the </a:t>
            </a:r>
            <a:r>
              <a:rPr lang="en-US" dirty="0" err="1">
                <a:effectLst/>
              </a:rPr>
              <a:t>Devops</a:t>
            </a:r>
            <a:r>
              <a:rPr lang="en-US" dirty="0">
                <a:effectLst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2795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49432"/>
            <a:ext cx="10721404" cy="822296"/>
          </a:xfrm>
        </p:spPr>
        <p:txBody>
          <a:bodyPr>
            <a:normAutofit/>
          </a:bodyPr>
          <a:lstStyle/>
          <a:p>
            <a:r>
              <a:rPr lang="en-US" dirty="0"/>
              <a:t>What next?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23FDF-3C8A-4468-889C-B031FA4B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932688"/>
            <a:ext cx="7857407" cy="5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E5DA-A6D9-4F39-8D77-4961673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533400"/>
            <a:ext cx="9144000" cy="3788724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John Cvetko</a:t>
            </a:r>
            <a:br>
              <a:rPr lang="en-US" sz="2800" dirty="0"/>
            </a:br>
            <a:r>
              <a:rPr lang="en-US" sz="2800" dirty="0"/>
              <a:t>TEK Associates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john.cvetko@tekasc.com</a:t>
            </a:r>
            <a:br>
              <a:rPr lang="en-US" sz="2800" dirty="0"/>
            </a:br>
            <a:r>
              <a:rPr lang="en-US" sz="2800" dirty="0"/>
              <a:t>503 799 2242</a:t>
            </a:r>
          </a:p>
        </p:txBody>
      </p:sp>
    </p:spTree>
    <p:extLst>
      <p:ext uri="{BB962C8B-B14F-4D97-AF65-F5344CB8AC3E}">
        <p14:creationId xmlns:p14="http://schemas.microsoft.com/office/powerpoint/2010/main" val="12622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AC4B-A5C3-4F95-9E0A-48EC04E5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0C1E-0F03-41C3-B804-C9DD0976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well known blockchain application is Bitcoin</a:t>
            </a:r>
          </a:p>
          <a:p>
            <a:pPr lvl="1"/>
            <a:r>
              <a:rPr lang="en-US" dirty="0"/>
              <a:t>Built to operate in the most hostile of environments</a:t>
            </a:r>
          </a:p>
          <a:p>
            <a:pPr lvl="1"/>
            <a:r>
              <a:rPr lang="en-US" dirty="0"/>
              <a:t>Designed to be trust (security) mechanism for untrusted parties</a:t>
            </a:r>
          </a:p>
          <a:p>
            <a:r>
              <a:rPr lang="en-US" dirty="0"/>
              <a:t>Blockchain is appealing to business and governments</a:t>
            </a:r>
          </a:p>
          <a:p>
            <a:pPr lvl="1"/>
            <a:r>
              <a:rPr lang="en-US" dirty="0"/>
              <a:t>Provides an immutable ledger</a:t>
            </a:r>
          </a:p>
          <a:p>
            <a:pPr lvl="1"/>
            <a:r>
              <a:rPr lang="en-US" dirty="0"/>
              <a:t>Transparency 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Remove middlemen that historically, have provided trust for two parties</a:t>
            </a:r>
          </a:p>
          <a:p>
            <a:pPr lvl="2"/>
            <a:r>
              <a:rPr lang="en-US" dirty="0"/>
              <a:t>Increase costs</a:t>
            </a:r>
          </a:p>
          <a:p>
            <a:pPr lvl="2"/>
            <a:r>
              <a:rPr lang="en-US" dirty="0"/>
              <a:t>Potential a security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40741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818A-4133-4469-8E33-F8230ABC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84C1-096D-4553-B706-ED5C636C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447800"/>
            <a:ext cx="10363200" cy="4800600"/>
          </a:xfrm>
        </p:spPr>
        <p:txBody>
          <a:bodyPr>
            <a:normAutofit/>
          </a:bodyPr>
          <a:lstStyle/>
          <a:p>
            <a:r>
              <a:rPr lang="en-US" dirty="0"/>
              <a:t>Blockchain hurdles for biz and gov entities</a:t>
            </a:r>
          </a:p>
          <a:p>
            <a:pPr lvl="1"/>
            <a:r>
              <a:rPr lang="en-US" dirty="0"/>
              <a:t>Speed </a:t>
            </a:r>
          </a:p>
          <a:p>
            <a:pPr lvl="2"/>
            <a:r>
              <a:rPr lang="en-US" dirty="0"/>
              <a:t>Transactions can take hours or days to complete</a:t>
            </a:r>
          </a:p>
          <a:p>
            <a:pPr lvl="1"/>
            <a:r>
              <a:rPr lang="en-US" dirty="0"/>
              <a:t>Lack of formal standards</a:t>
            </a:r>
          </a:p>
          <a:p>
            <a:pPr lvl="2"/>
            <a:r>
              <a:rPr lang="en-US" dirty="0"/>
              <a:t>Opensource standards are being developed – Hyperledger consortium</a:t>
            </a:r>
          </a:p>
          <a:p>
            <a:pPr lvl="1"/>
            <a:r>
              <a:rPr lang="en-US" dirty="0"/>
              <a:t>Flexibility</a:t>
            </a:r>
          </a:p>
          <a:p>
            <a:pPr lvl="2"/>
            <a:r>
              <a:rPr lang="en-US" dirty="0"/>
              <a:t>Crypto models are purpose built – biz and gov applications will require more flexibility</a:t>
            </a:r>
          </a:p>
          <a:p>
            <a:pPr lvl="1"/>
            <a:r>
              <a:rPr lang="en-US" dirty="0"/>
              <a:t>Cost and Risk</a:t>
            </a:r>
          </a:p>
          <a:p>
            <a:pPr lvl="2"/>
            <a:r>
              <a:rPr lang="en-US" dirty="0"/>
              <a:t>It’s new and still unproven in business environments</a:t>
            </a:r>
          </a:p>
          <a:p>
            <a:pPr lvl="2"/>
            <a:r>
              <a:rPr lang="en-US" dirty="0"/>
              <a:t>It’s not mainstream – proprietary methods</a:t>
            </a:r>
          </a:p>
        </p:txBody>
      </p:sp>
    </p:spTree>
    <p:extLst>
      <p:ext uri="{BB962C8B-B14F-4D97-AF65-F5344CB8AC3E}">
        <p14:creationId xmlns:p14="http://schemas.microsoft.com/office/powerpoint/2010/main" val="1362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613C-C959-409B-87ED-152BE8F6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475931"/>
            <a:ext cx="10363200" cy="724538"/>
          </a:xfrm>
        </p:spPr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05DF-4FAC-41D9-AC07-6D9BDFDB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95400"/>
            <a:ext cx="11049000" cy="508666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 blockchain platform has the following key characteristics:</a:t>
            </a:r>
          </a:p>
          <a:p>
            <a:pPr lvl="1"/>
            <a:r>
              <a:rPr lang="en-US" u="sng" dirty="0">
                <a:effectLst/>
              </a:rPr>
              <a:t>Decentralized:</a:t>
            </a:r>
            <a:r>
              <a:rPr lang="en-US" dirty="0">
                <a:effectLst/>
              </a:rPr>
              <a:t> </a:t>
            </a:r>
          </a:p>
          <a:p>
            <a:pPr lvl="2"/>
            <a:r>
              <a:rPr lang="en-US" dirty="0">
                <a:effectLst/>
              </a:rPr>
              <a:t>Implemented in a peer-to-peer configuration</a:t>
            </a:r>
          </a:p>
          <a:p>
            <a:pPr lvl="1"/>
            <a:r>
              <a:rPr lang="en-US" u="sng" dirty="0">
                <a:effectLst/>
              </a:rPr>
              <a:t>Immutability:</a:t>
            </a:r>
            <a:r>
              <a:rPr lang="en-US" dirty="0">
                <a:effectLst/>
              </a:rPr>
              <a:t> </a:t>
            </a:r>
          </a:p>
          <a:p>
            <a:pPr lvl="2"/>
            <a:r>
              <a:rPr lang="en-US" dirty="0">
                <a:effectLst/>
              </a:rPr>
              <a:t>No participant can tamper with a transaction after it has been recorded to the ledger without being detected. </a:t>
            </a:r>
          </a:p>
          <a:p>
            <a:pPr lvl="1"/>
            <a:r>
              <a:rPr lang="en-US" u="sng" dirty="0">
                <a:effectLst/>
              </a:rPr>
              <a:t>Consensus:</a:t>
            </a:r>
            <a:r>
              <a:rPr lang="en-US" dirty="0">
                <a:effectLst/>
              </a:rPr>
              <a:t> </a:t>
            </a:r>
          </a:p>
          <a:p>
            <a:pPr lvl="2"/>
            <a:r>
              <a:rPr lang="en-US" dirty="0">
                <a:effectLst/>
              </a:rPr>
              <a:t>For a block (data) to be appended to the chain, all participants must agree on its validity.  </a:t>
            </a:r>
          </a:p>
          <a:p>
            <a:pPr lvl="1"/>
            <a:r>
              <a:rPr lang="en-US" u="sng" dirty="0">
                <a:effectLst/>
              </a:rPr>
              <a:t>Transparency:</a:t>
            </a:r>
            <a:r>
              <a:rPr lang="en-US" dirty="0">
                <a:effectLst/>
              </a:rPr>
              <a:t> </a:t>
            </a:r>
          </a:p>
          <a:p>
            <a:pPr lvl="2"/>
            <a:r>
              <a:rPr lang="en-US" dirty="0">
                <a:effectLst/>
              </a:rPr>
              <a:t>A single, shared ledger provides one place to go to determine the ownership of an asset or the completion of a transaction. </a:t>
            </a:r>
          </a:p>
        </p:txBody>
      </p:sp>
    </p:spTree>
    <p:extLst>
      <p:ext uri="{BB962C8B-B14F-4D97-AF65-F5344CB8AC3E}">
        <p14:creationId xmlns:p14="http://schemas.microsoft.com/office/powerpoint/2010/main" val="16419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Centralized v. Decentralized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534" y="4551513"/>
            <a:ext cx="3324078" cy="21126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Centralized</a:t>
            </a:r>
          </a:p>
          <a:p>
            <a:pPr lvl="1"/>
            <a:r>
              <a:rPr lang="en-US" dirty="0"/>
              <a:t>Faster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Efficient</a:t>
            </a:r>
          </a:p>
          <a:p>
            <a:pPr lvl="1"/>
            <a:r>
              <a:rPr lang="en-US" dirty="0"/>
              <a:t>Cost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685800" lvl="1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725D99-A6AD-4CE4-933B-60602D77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220664"/>
            <a:ext cx="3505200" cy="3048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7623FF-EDA3-46F1-98FC-BBCF35F8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12" y="3531467"/>
            <a:ext cx="3324078" cy="302666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527E185-897D-4EE8-A0F0-B49E3EBF5F35}"/>
              </a:ext>
            </a:extLst>
          </p:cNvPr>
          <p:cNvSpPr txBox="1">
            <a:spLocks/>
          </p:cNvSpPr>
          <p:nvPr/>
        </p:nvSpPr>
        <p:spPr>
          <a:xfrm>
            <a:off x="5713412" y="1031259"/>
            <a:ext cx="6096000" cy="225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459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Decentralized or Peer-to-Peer</a:t>
            </a:r>
          </a:p>
          <a:p>
            <a:pPr lvl="1"/>
            <a:r>
              <a:rPr lang="en-US" dirty="0"/>
              <a:t>System reliability</a:t>
            </a:r>
          </a:p>
          <a:p>
            <a:pPr lvl="1"/>
            <a:r>
              <a:rPr lang="en-US" dirty="0"/>
              <a:t>Scale and bandwidth</a:t>
            </a:r>
          </a:p>
          <a:p>
            <a:pPr lvl="1"/>
            <a:r>
              <a:rPr lang="en-US" dirty="0"/>
              <a:t>Harder to disrupt, </a:t>
            </a:r>
            <a:r>
              <a:rPr lang="en-US" dirty="0" err="1"/>
              <a:t>e.g</a:t>
            </a:r>
            <a:r>
              <a:rPr lang="en-US" dirty="0"/>
              <a:t>, DDoS, hack, etc.</a:t>
            </a:r>
          </a:p>
        </p:txBody>
      </p:sp>
    </p:spTree>
    <p:extLst>
      <p:ext uri="{BB962C8B-B14F-4D97-AF65-F5344CB8AC3E}">
        <p14:creationId xmlns:p14="http://schemas.microsoft.com/office/powerpoint/2010/main" val="37896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General Blockchain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B4042-5C80-435C-9EB9-9E8D4222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04" y="1143001"/>
            <a:ext cx="83846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The Block and Chain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447800"/>
            <a:ext cx="6019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Blocks contain</a:t>
            </a:r>
          </a:p>
          <a:p>
            <a:pPr lvl="1"/>
            <a:r>
              <a:rPr lang="en-US" dirty="0"/>
              <a:t>Data and meta-data</a:t>
            </a:r>
          </a:p>
          <a:p>
            <a:pPr lvl="2"/>
            <a:r>
              <a:rPr lang="en-US" dirty="0"/>
              <a:t>A block of data consists of a number transactions</a:t>
            </a:r>
          </a:p>
          <a:p>
            <a:pPr lvl="1"/>
            <a:r>
              <a:rPr lang="en-US" dirty="0">
                <a:effectLst/>
              </a:rPr>
              <a:t>Time and sequence of transactions</a:t>
            </a:r>
          </a:p>
          <a:p>
            <a:pPr lvl="1"/>
            <a:r>
              <a:rPr lang="en-US" dirty="0">
                <a:effectLst/>
              </a:rPr>
              <a:t>Previous blocks hash value</a:t>
            </a:r>
          </a:p>
          <a:p>
            <a:pPr lvl="1"/>
            <a:r>
              <a:rPr lang="en-US" dirty="0">
                <a:effectLst/>
              </a:rPr>
              <a:t>It’s unique hash value</a:t>
            </a:r>
          </a:p>
          <a:p>
            <a:r>
              <a:rPr lang="en-US" dirty="0"/>
              <a:t>Chain</a:t>
            </a:r>
          </a:p>
          <a:p>
            <a:pPr lvl="1"/>
            <a:r>
              <a:rPr lang="en-US" dirty="0"/>
              <a:t>When a new block is validated, it is committed to the chain</a:t>
            </a:r>
          </a:p>
          <a:p>
            <a:pPr lvl="1"/>
            <a:r>
              <a:rPr lang="en-US" dirty="0"/>
              <a:t>The block linkage is made through the new block containing the previous blocks hash value acting as a pointer</a:t>
            </a:r>
          </a:p>
          <a:p>
            <a:pPr lvl="1"/>
            <a:r>
              <a:rPr lang="en-US" dirty="0">
                <a:effectLst/>
              </a:rPr>
              <a:t>If a transaction is in error, a new transaction must be used to reverse the error, and both transactions are then visible.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6858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2BC94-C48D-4DD8-BC20-533815A9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2252662"/>
            <a:ext cx="53625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2216" y="55703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356167" y="377853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0" cy="822296"/>
          </a:xfrm>
        </p:spPr>
        <p:txBody>
          <a:bodyPr/>
          <a:lstStyle/>
          <a:p>
            <a:r>
              <a:rPr lang="en-US" dirty="0"/>
              <a:t>Block Data 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78272-4A30-49CC-8F62-979234E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219200"/>
            <a:ext cx="6019800" cy="5297168"/>
          </a:xfrm>
        </p:spPr>
        <p:txBody>
          <a:bodyPr>
            <a:normAutofit/>
          </a:bodyPr>
          <a:lstStyle/>
          <a:p>
            <a:r>
              <a:rPr lang="en-US" dirty="0"/>
              <a:t>Transaction Data </a:t>
            </a:r>
          </a:p>
          <a:p>
            <a:pPr lvl="1"/>
            <a:r>
              <a:rPr lang="en-US" dirty="0"/>
              <a:t>Asset record, contracts, item provenance, identity, etc.</a:t>
            </a:r>
          </a:p>
          <a:p>
            <a:r>
              <a:rPr lang="en-US" dirty="0" err="1"/>
              <a:t>Chaincode</a:t>
            </a:r>
            <a:r>
              <a:rPr lang="en-US" dirty="0"/>
              <a:t> </a:t>
            </a:r>
            <a:r>
              <a:rPr lang="en-US" dirty="0" err="1"/>
              <a:t>a.k.a</a:t>
            </a:r>
            <a:r>
              <a:rPr lang="en-US" dirty="0"/>
              <a:t> Smart Contract</a:t>
            </a:r>
          </a:p>
          <a:p>
            <a:pPr lvl="1"/>
            <a:r>
              <a:rPr lang="en-US" dirty="0"/>
              <a:t>System </a:t>
            </a:r>
            <a:r>
              <a:rPr lang="en-US" dirty="0" err="1"/>
              <a:t>chaincode</a:t>
            </a:r>
            <a:r>
              <a:rPr lang="en-US" dirty="0"/>
              <a:t> – used to manage the network. For example, policy for admitting new nodes to the network</a:t>
            </a:r>
          </a:p>
          <a:p>
            <a:pPr lvl="1"/>
            <a:r>
              <a:rPr lang="en-US" dirty="0"/>
              <a:t>Application </a:t>
            </a:r>
            <a:r>
              <a:rPr lang="en-US" dirty="0" err="1"/>
              <a:t>chaincode</a:t>
            </a:r>
            <a:r>
              <a:rPr lang="en-US" dirty="0"/>
              <a:t> – (core component)</a:t>
            </a:r>
          </a:p>
          <a:p>
            <a:pPr lvl="2"/>
            <a:r>
              <a:rPr lang="en-US" dirty="0"/>
              <a:t>It is used to </a:t>
            </a:r>
            <a:r>
              <a:rPr lang="en-US" dirty="0">
                <a:effectLst/>
              </a:rPr>
              <a:t>execute business logic when a specific condition is valid. For example, if it detects a specific stock price a sell option is executed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685800" lvl="1" indent="0">
              <a:buNone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945300-3005-43EF-AC52-CB10A52495A3}"/>
              </a:ext>
            </a:extLst>
          </p:cNvPr>
          <p:cNvGrpSpPr/>
          <p:nvPr/>
        </p:nvGrpSpPr>
        <p:grpSpPr>
          <a:xfrm>
            <a:off x="6323012" y="2116931"/>
            <a:ext cx="5362575" cy="3081338"/>
            <a:chOff x="6323012" y="2252662"/>
            <a:chExt cx="5362575" cy="30813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32BC94-C48D-4DD8-BC20-533815A9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012" y="2252662"/>
              <a:ext cx="5362575" cy="308133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2BC3E98-5DF5-4871-A5CD-5BA4B0545282}"/>
                </a:ext>
              </a:extLst>
            </p:cNvPr>
            <p:cNvSpPr/>
            <p:nvPr/>
          </p:nvSpPr>
          <p:spPr>
            <a:xfrm>
              <a:off x="10291062" y="4861560"/>
              <a:ext cx="1295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Chaincode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E964E8-0E21-4F1E-AE8C-945885FC1541}"/>
                </a:ext>
              </a:extLst>
            </p:cNvPr>
            <p:cNvSpPr/>
            <p:nvPr/>
          </p:nvSpPr>
          <p:spPr>
            <a:xfrm>
              <a:off x="6399212" y="4541520"/>
              <a:ext cx="12954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Contract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8F2818-DF5A-4900-B1C2-27A85643498F}"/>
                </a:ext>
              </a:extLst>
            </p:cNvPr>
            <p:cNvSpPr/>
            <p:nvPr/>
          </p:nvSpPr>
          <p:spPr>
            <a:xfrm>
              <a:off x="6399212" y="4876800"/>
              <a:ext cx="12954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Identity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198D2B-81AB-4177-9658-977FBB145EB9}"/>
                </a:ext>
              </a:extLst>
            </p:cNvPr>
            <p:cNvSpPr/>
            <p:nvPr/>
          </p:nvSpPr>
          <p:spPr>
            <a:xfrm>
              <a:off x="8334405" y="4861560"/>
              <a:ext cx="12954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Contract 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4720C1-8202-44CE-BBC0-3F7927B87D3A}"/>
                </a:ext>
              </a:extLst>
            </p:cNvPr>
            <p:cNvSpPr/>
            <p:nvPr/>
          </p:nvSpPr>
          <p:spPr>
            <a:xfrm>
              <a:off x="8356599" y="4541520"/>
              <a:ext cx="12954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License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E04BC-C754-42AD-A3DD-DE38BF531382}"/>
                </a:ext>
              </a:extLst>
            </p:cNvPr>
            <p:cNvSpPr/>
            <p:nvPr/>
          </p:nvSpPr>
          <p:spPr>
            <a:xfrm>
              <a:off x="10291062" y="4553712"/>
              <a:ext cx="12954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Identity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2198</Words>
  <Application>Microsoft Office PowerPoint</Application>
  <PresentationFormat>Custom</PresentationFormat>
  <Paragraphs>327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</vt:lpstr>
      <vt:lpstr>Currency 16x9</vt:lpstr>
      <vt:lpstr>Understanding and Testing Blockchain</vt:lpstr>
      <vt:lpstr>Overview</vt:lpstr>
      <vt:lpstr>Background</vt:lpstr>
      <vt:lpstr>Background</vt:lpstr>
      <vt:lpstr>Characteristics</vt:lpstr>
      <vt:lpstr>Centralized v. Decentralized</vt:lpstr>
      <vt:lpstr>General Blockchain Process</vt:lpstr>
      <vt:lpstr>The Block and Chain</vt:lpstr>
      <vt:lpstr>Block Data Types</vt:lpstr>
      <vt:lpstr>Consensus Protocols</vt:lpstr>
      <vt:lpstr>Consensus Protocols</vt:lpstr>
      <vt:lpstr>Network Types</vt:lpstr>
      <vt:lpstr>The “Trilemma”</vt:lpstr>
      <vt:lpstr>The “Trilemma” cont’d</vt:lpstr>
      <vt:lpstr>Applications </vt:lpstr>
      <vt:lpstr>Applications Based on Blockchain and Dapps </vt:lpstr>
      <vt:lpstr>When does blockchain makes sense? </vt:lpstr>
      <vt:lpstr>Is Blockchain Ready for Prime Time?</vt:lpstr>
      <vt:lpstr>Testing Alignment to the Tech Adoption Lifecycle </vt:lpstr>
      <vt:lpstr>Testing Alignment to the Tech Adoption Lifecycle  </vt:lpstr>
      <vt:lpstr>Testing Alignment to the Tech Adoption Lifecycle  </vt:lpstr>
      <vt:lpstr>What next? </vt:lpstr>
      <vt:lpstr>Thank You!  John Cvetko TEK Associates john.cvetko@tekasc.com 503 799 2242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2019-10-15T02:38:27Z</dcterms:created>
  <dcterms:modified xsi:type="dcterms:W3CDTF">2019-10-23T17:34:19Z</dcterms:modified>
</cp:coreProperties>
</file>